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1" r:id="rId2"/>
    <p:sldId id="299" r:id="rId3"/>
    <p:sldId id="286" r:id="rId4"/>
    <p:sldId id="291" r:id="rId5"/>
    <p:sldId id="259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72" r:id="rId14"/>
    <p:sldId id="265" r:id="rId15"/>
    <p:sldId id="274" r:id="rId16"/>
    <p:sldId id="266" r:id="rId17"/>
    <p:sldId id="267" r:id="rId18"/>
    <p:sldId id="282" r:id="rId19"/>
    <p:sldId id="268" r:id="rId20"/>
    <p:sldId id="275" r:id="rId21"/>
    <p:sldId id="269" r:id="rId22"/>
    <p:sldId id="270" r:id="rId23"/>
    <p:sldId id="276" r:id="rId24"/>
    <p:sldId id="271" r:id="rId25"/>
    <p:sldId id="283" r:id="rId26"/>
    <p:sldId id="284" r:id="rId27"/>
    <p:sldId id="277" r:id="rId28"/>
    <p:sldId id="278" r:id="rId29"/>
    <p:sldId id="279" r:id="rId30"/>
    <p:sldId id="273" r:id="rId31"/>
    <p:sldId id="280" r:id="rId32"/>
    <p:sldId id="281" r:id="rId33"/>
    <p:sldId id="285" r:id="rId34"/>
    <p:sldId id="292" r:id="rId35"/>
    <p:sldId id="288" r:id="rId36"/>
    <p:sldId id="290" r:id="rId37"/>
    <p:sldId id="289" r:id="rId38"/>
    <p:sldId id="293" r:id="rId39"/>
    <p:sldId id="294" r:id="rId40"/>
    <p:sldId id="295" r:id="rId41"/>
    <p:sldId id="297" r:id="rId42"/>
    <p:sldId id="303" r:id="rId43"/>
    <p:sldId id="304" r:id="rId44"/>
    <p:sldId id="296" r:id="rId45"/>
    <p:sldId id="298" r:id="rId46"/>
    <p:sldId id="302" r:id="rId47"/>
    <p:sldId id="306" r:id="rId48"/>
    <p:sldId id="305" r:id="rId49"/>
    <p:sldId id="307" r:id="rId50"/>
    <p:sldId id="308" r:id="rId51"/>
    <p:sldId id="309" r:id="rId52"/>
    <p:sldId id="310" r:id="rId53"/>
    <p:sldId id="319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20" r:id="rId63"/>
    <p:sldId id="322" r:id="rId64"/>
    <p:sldId id="321" r:id="rId6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A"/>
    <a:srgbClr val="011775"/>
    <a:srgbClr val="011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2F843B7-0139-43A4-9764-07C7CEF2A64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23FC49-E3B2-4D0F-B1FB-0DC31471AD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43B7-0139-43A4-9764-07C7CEF2A64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FC49-E3B2-4D0F-B1FB-0DC31471AD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2F843B7-0139-43A4-9764-07C7CEF2A64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A23FC49-E3B2-4D0F-B1FB-0DC31471AD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43B7-0139-43A4-9764-07C7CEF2A64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23FC49-E3B2-4D0F-B1FB-0DC31471AD2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43B7-0139-43A4-9764-07C7CEF2A64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A23FC49-E3B2-4D0F-B1FB-0DC31471AD2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F843B7-0139-43A4-9764-07C7CEF2A64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23FC49-E3B2-4D0F-B1FB-0DC31471AD2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F843B7-0139-43A4-9764-07C7CEF2A64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23FC49-E3B2-4D0F-B1FB-0DC31471AD2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43B7-0139-43A4-9764-07C7CEF2A64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23FC49-E3B2-4D0F-B1FB-0DC31471AD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43B7-0139-43A4-9764-07C7CEF2A64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23FC49-E3B2-4D0F-B1FB-0DC31471AD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43B7-0139-43A4-9764-07C7CEF2A64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23FC49-E3B2-4D0F-B1FB-0DC31471AD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2F843B7-0139-43A4-9764-07C7CEF2A64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23FC49-E3B2-4D0F-B1FB-0DC31471AD2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F843B7-0139-43A4-9764-07C7CEF2A64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23FC49-E3B2-4D0F-B1FB-0DC31471AD2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cs-CZ" dirty="0" smtClean="0"/>
              <a:t>40. Výročí naší školy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 smtClean="0"/>
              <a:t>1974–2014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543840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9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Školní rok 1996/1997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661" y="1813520"/>
            <a:ext cx="6625628" cy="4495800"/>
          </a:xfrm>
        </p:spPr>
      </p:pic>
    </p:spTree>
    <p:extLst>
      <p:ext uri="{BB962C8B-B14F-4D97-AF65-F5344CB8AC3E}">
        <p14:creationId xmlns:p14="http://schemas.microsoft.com/office/powerpoint/2010/main" val="2983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Školní rok 1998/1999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198" y="1844824"/>
            <a:ext cx="7076553" cy="4495800"/>
          </a:xfrm>
        </p:spPr>
      </p:pic>
    </p:spTree>
    <p:extLst>
      <p:ext uri="{BB962C8B-B14F-4D97-AF65-F5344CB8AC3E}">
        <p14:creationId xmlns:p14="http://schemas.microsoft.com/office/powerpoint/2010/main" val="9175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Školní rok 1999/2000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751" y="1844824"/>
            <a:ext cx="7013448" cy="4485132"/>
          </a:xfrm>
        </p:spPr>
      </p:pic>
    </p:spTree>
    <p:extLst>
      <p:ext uri="{BB962C8B-B14F-4D97-AF65-F5344CB8AC3E}">
        <p14:creationId xmlns:p14="http://schemas.microsoft.com/office/powerpoint/2010/main" val="39459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31" y="1813520"/>
            <a:ext cx="7055087" cy="4495800"/>
          </a:xfrm>
        </p:spPr>
      </p:pic>
    </p:spTree>
    <p:extLst>
      <p:ext uri="{BB962C8B-B14F-4D97-AF65-F5344CB8AC3E}">
        <p14:creationId xmlns:p14="http://schemas.microsoft.com/office/powerpoint/2010/main" val="31615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Školní rok 2001/2002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87" y="1844824"/>
            <a:ext cx="7031775" cy="4495800"/>
          </a:xfrm>
        </p:spPr>
      </p:pic>
    </p:spTree>
    <p:extLst>
      <p:ext uri="{BB962C8B-B14F-4D97-AF65-F5344CB8AC3E}">
        <p14:creationId xmlns:p14="http://schemas.microsoft.com/office/powerpoint/2010/main" val="277506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749" y="1815044"/>
            <a:ext cx="7045452" cy="4494276"/>
          </a:xfrm>
        </p:spPr>
      </p:pic>
    </p:spTree>
    <p:extLst>
      <p:ext uri="{BB962C8B-B14F-4D97-AF65-F5344CB8AC3E}">
        <p14:creationId xmlns:p14="http://schemas.microsoft.com/office/powerpoint/2010/main" val="144328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Školní rok 2002/2003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706" y="1844824"/>
            <a:ext cx="6709537" cy="4495800"/>
          </a:xfrm>
        </p:spPr>
      </p:pic>
    </p:spTree>
    <p:extLst>
      <p:ext uri="{BB962C8B-B14F-4D97-AF65-F5344CB8AC3E}">
        <p14:creationId xmlns:p14="http://schemas.microsoft.com/office/powerpoint/2010/main" val="27408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rok </a:t>
            </a:r>
            <a:r>
              <a:rPr lang="cs-CZ" dirty="0" smtClean="0"/>
              <a:t>2003/2004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479" y="1837904"/>
            <a:ext cx="6793992" cy="4471416"/>
          </a:xfrm>
        </p:spPr>
      </p:pic>
    </p:spTree>
    <p:extLst>
      <p:ext uri="{BB962C8B-B14F-4D97-AF65-F5344CB8AC3E}">
        <p14:creationId xmlns:p14="http://schemas.microsoft.com/office/powerpoint/2010/main" val="31656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891" y="1844824"/>
            <a:ext cx="6739167" cy="4495800"/>
          </a:xfrm>
        </p:spPr>
      </p:pic>
    </p:spTree>
    <p:extLst>
      <p:ext uri="{BB962C8B-B14F-4D97-AF65-F5344CB8AC3E}">
        <p14:creationId xmlns:p14="http://schemas.microsoft.com/office/powerpoint/2010/main" val="42348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rok </a:t>
            </a:r>
            <a:r>
              <a:rPr lang="cs-CZ" dirty="0" smtClean="0"/>
              <a:t>2004/2005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672" y="1844824"/>
            <a:ext cx="6709606" cy="4495800"/>
          </a:xfrm>
        </p:spPr>
      </p:pic>
    </p:spTree>
    <p:extLst>
      <p:ext uri="{BB962C8B-B14F-4D97-AF65-F5344CB8AC3E}">
        <p14:creationId xmlns:p14="http://schemas.microsoft.com/office/powerpoint/2010/main" val="26455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Rok 1974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rok </a:t>
            </a:r>
            <a:r>
              <a:rPr lang="cs-CZ" dirty="0" smtClean="0"/>
              <a:t>2005/2006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927" y="1813520"/>
            <a:ext cx="6803095" cy="4495800"/>
          </a:xfrm>
        </p:spPr>
      </p:pic>
    </p:spTree>
    <p:extLst>
      <p:ext uri="{BB962C8B-B14F-4D97-AF65-F5344CB8AC3E}">
        <p14:creationId xmlns:p14="http://schemas.microsoft.com/office/powerpoint/2010/main" val="19985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349" y="1813520"/>
            <a:ext cx="6780251" cy="4495800"/>
          </a:xfrm>
        </p:spPr>
      </p:pic>
    </p:spTree>
    <p:extLst>
      <p:ext uri="{BB962C8B-B14F-4D97-AF65-F5344CB8AC3E}">
        <p14:creationId xmlns:p14="http://schemas.microsoft.com/office/powerpoint/2010/main" val="7268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rok </a:t>
            </a:r>
            <a:r>
              <a:rPr lang="cs-CZ" dirty="0" smtClean="0"/>
              <a:t> 2006/2007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918" y="1813520"/>
            <a:ext cx="6771113" cy="4495800"/>
          </a:xfrm>
        </p:spPr>
      </p:pic>
    </p:spTree>
    <p:extLst>
      <p:ext uri="{BB962C8B-B14F-4D97-AF65-F5344CB8AC3E}">
        <p14:creationId xmlns:p14="http://schemas.microsoft.com/office/powerpoint/2010/main" val="264987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rok </a:t>
            </a:r>
            <a:r>
              <a:rPr lang="cs-CZ" dirty="0" smtClean="0"/>
              <a:t>2007/2008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909" y="1813520"/>
            <a:ext cx="6853131" cy="4495800"/>
          </a:xfrm>
        </p:spPr>
      </p:pic>
    </p:spTree>
    <p:extLst>
      <p:ext uri="{BB962C8B-B14F-4D97-AF65-F5344CB8AC3E}">
        <p14:creationId xmlns:p14="http://schemas.microsoft.com/office/powerpoint/2010/main" val="34371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rok </a:t>
            </a:r>
            <a:r>
              <a:rPr lang="cs-CZ" dirty="0" smtClean="0"/>
              <a:t>2008/2009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569" y="2039874"/>
            <a:ext cx="5353812" cy="3616452"/>
          </a:xfrm>
        </p:spPr>
      </p:pic>
    </p:spTree>
    <p:extLst>
      <p:ext uri="{BB962C8B-B14F-4D97-AF65-F5344CB8AC3E}">
        <p14:creationId xmlns:p14="http://schemas.microsoft.com/office/powerpoint/2010/main" val="16413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139" y="2033016"/>
            <a:ext cx="5376672" cy="3630168"/>
          </a:xfrm>
        </p:spPr>
      </p:pic>
    </p:spTree>
    <p:extLst>
      <p:ext uri="{BB962C8B-B14F-4D97-AF65-F5344CB8AC3E}">
        <p14:creationId xmlns:p14="http://schemas.microsoft.com/office/powerpoint/2010/main" val="23715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213" y="1813520"/>
            <a:ext cx="3058523" cy="4495800"/>
          </a:xfrm>
        </p:spPr>
      </p:pic>
    </p:spTree>
    <p:extLst>
      <p:ext uri="{BB962C8B-B14F-4D97-AF65-F5344CB8AC3E}">
        <p14:creationId xmlns:p14="http://schemas.microsoft.com/office/powerpoint/2010/main" val="12794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rok </a:t>
            </a:r>
            <a:r>
              <a:rPr lang="cs-CZ" dirty="0" smtClean="0"/>
              <a:t>2009/2010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671" y="1813520"/>
            <a:ext cx="6825607" cy="4495800"/>
          </a:xfrm>
        </p:spPr>
      </p:pic>
    </p:spTree>
    <p:extLst>
      <p:ext uri="{BB962C8B-B14F-4D97-AF65-F5344CB8AC3E}">
        <p14:creationId xmlns:p14="http://schemas.microsoft.com/office/powerpoint/2010/main" val="16478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419" y="1813520"/>
            <a:ext cx="2992111" cy="4495800"/>
          </a:xfrm>
        </p:spPr>
      </p:pic>
    </p:spTree>
    <p:extLst>
      <p:ext uri="{BB962C8B-B14F-4D97-AF65-F5344CB8AC3E}">
        <p14:creationId xmlns:p14="http://schemas.microsoft.com/office/powerpoint/2010/main" val="24328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rok </a:t>
            </a:r>
            <a:r>
              <a:rPr lang="cs-CZ" dirty="0" smtClean="0"/>
              <a:t>2010/2011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662" y="1813520"/>
            <a:ext cx="6661626" cy="4495800"/>
          </a:xfrm>
        </p:spPr>
      </p:pic>
    </p:spTree>
    <p:extLst>
      <p:ext uri="{BB962C8B-B14F-4D97-AF65-F5344CB8AC3E}">
        <p14:creationId xmlns:p14="http://schemas.microsoft.com/office/powerpoint/2010/main" val="12832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Píše se rok 1974 a začíná se psát život jedné základní školy v Plzni</a:t>
            </a:r>
            <a:endParaRPr lang="cs-CZ" dirty="0"/>
          </a:p>
        </p:txBody>
      </p:sp>
      <p:pic>
        <p:nvPicPr>
          <p:cNvPr id="1026" name="Picture 2" descr="F:\ročenka\ročenka\4.  úvod - 1\Škola - stavb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19660"/>
            <a:ext cx="6408712" cy="451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67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60" y="1813520"/>
            <a:ext cx="7009629" cy="4495800"/>
          </a:xfrm>
        </p:spPr>
      </p:pic>
    </p:spTree>
    <p:extLst>
      <p:ext uri="{BB962C8B-B14F-4D97-AF65-F5344CB8AC3E}">
        <p14:creationId xmlns:p14="http://schemas.microsoft.com/office/powerpoint/2010/main" val="325038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rok </a:t>
            </a:r>
            <a:r>
              <a:rPr lang="cs-CZ" dirty="0" smtClean="0"/>
              <a:t>2011/2012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024" y="1741512"/>
            <a:ext cx="6720901" cy="4495800"/>
          </a:xfrm>
        </p:spPr>
      </p:pic>
    </p:spTree>
    <p:extLst>
      <p:ext uri="{BB962C8B-B14F-4D97-AF65-F5344CB8AC3E}">
        <p14:creationId xmlns:p14="http://schemas.microsoft.com/office/powerpoint/2010/main" val="31580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</a:t>
            </a:r>
            <a:r>
              <a:rPr lang="cs-CZ" dirty="0" smtClean="0"/>
              <a:t>rok 2012/2013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31" y="1813520"/>
            <a:ext cx="6809288" cy="4495800"/>
          </a:xfrm>
        </p:spPr>
      </p:pic>
    </p:spTree>
    <p:extLst>
      <p:ext uri="{BB962C8B-B14F-4D97-AF65-F5344CB8AC3E}">
        <p14:creationId xmlns:p14="http://schemas.microsoft.com/office/powerpoint/2010/main" val="4009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rok </a:t>
            </a:r>
            <a:r>
              <a:rPr lang="cs-CZ" dirty="0" smtClean="0"/>
              <a:t>2013/2014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108" y="1813520"/>
            <a:ext cx="6306733" cy="4495800"/>
          </a:xfrm>
        </p:spPr>
      </p:pic>
    </p:spTree>
    <p:extLst>
      <p:ext uri="{BB962C8B-B14F-4D97-AF65-F5344CB8AC3E}">
        <p14:creationId xmlns:p14="http://schemas.microsoft.com/office/powerpoint/2010/main" val="17531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Minulost vs. současnost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4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Vítání prvňáčků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F:\ročenka\ročenka\7. Jak šel čas- 2\4. a) prvn -2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691063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ročenka\ročenka\7. Jak šel čas- 2\prvňáíčci před školo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310731"/>
            <a:ext cx="4772025" cy="33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Sportovní vyžití</a:t>
            </a:r>
            <a:endParaRPr lang="cs-CZ" dirty="0"/>
          </a:p>
        </p:txBody>
      </p:sp>
      <p:pic>
        <p:nvPicPr>
          <p:cNvPr id="4104" name="Picture 8" descr="F:\ročenka\ročenka\7. Jak šel čas- 2\Dnešice (3a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459756"/>
            <a:ext cx="5426075" cy="40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:\ročenka\ročenka\7. Jak šel čas- 2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176464" cy="3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Pěvecké sbory</a:t>
            </a:r>
            <a:endParaRPr lang="cs-CZ" dirty="0"/>
          </a:p>
        </p:txBody>
      </p:sp>
      <p:pic>
        <p:nvPicPr>
          <p:cNvPr id="2050" name="Picture 2" descr="F:\ročenka\ročenka\7. Jak šel čas- 2\sbor pionýrů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2888"/>
            <a:ext cx="3609975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ročenka\ročenka\7. Jak šel čas- 2\sboreček I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782888"/>
            <a:ext cx="4294471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Malujeme na chodník</a:t>
            </a:r>
            <a:endParaRPr lang="cs-CZ" dirty="0"/>
          </a:p>
        </p:txBody>
      </p:sp>
      <p:pic>
        <p:nvPicPr>
          <p:cNvPr id="5122" name="Picture 2" descr="F:\ročenka\ročenka\7. Jak šel čas- 2\20140206133822005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7"/>
            <a:ext cx="4176464" cy="305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ročenka\ročenka\1. Titulka\221020138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162" y="3140968"/>
            <a:ext cx="4059166" cy="304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Sportujeme</a:t>
            </a:r>
            <a:endParaRPr lang="cs-CZ" dirty="0"/>
          </a:p>
        </p:txBody>
      </p:sp>
      <p:pic>
        <p:nvPicPr>
          <p:cNvPr id="6146" name="Picture 2" descr="F:\ročenka\ročenka\7. Jak šel čas- 2\1. Spartakiád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28" y="2780928"/>
            <a:ext cx="4072057" cy="305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ročenka\ročenka\7. Jak šel čas- 2\na vodě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220" y="2060848"/>
            <a:ext cx="4009090" cy="282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6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Tak šel čas po jednotlivých ročnících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5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Opékání špekáčků</a:t>
            </a:r>
            <a:endParaRPr lang="cs-CZ" dirty="0"/>
          </a:p>
        </p:txBody>
      </p:sp>
      <p:pic>
        <p:nvPicPr>
          <p:cNvPr id="7171" name="Picture 3" descr="F:\ročenka\ročenka\12. ŠD\družina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44684"/>
            <a:ext cx="4332127" cy="305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ročenka\ročenka\12. ŠD\Májová pochod (10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104456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Maškarní, Halloween</a:t>
            </a:r>
            <a:endParaRPr lang="cs-CZ" dirty="0"/>
          </a:p>
        </p:txBody>
      </p:sp>
      <p:pic>
        <p:nvPicPr>
          <p:cNvPr id="8194" name="Picture 2" descr="F:\ročenka\ročenka\12. ŠD\maškarní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248472" cy="30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ročenka\ročenka\12. ŠD\Hallowen 2007 ŠD 1 (8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18486"/>
            <a:ext cx="4357290" cy="32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Balónky</a:t>
            </a:r>
            <a:endParaRPr lang="cs-CZ" dirty="0"/>
          </a:p>
        </p:txBody>
      </p:sp>
      <p:pic>
        <p:nvPicPr>
          <p:cNvPr id="3074" name="Picture 2" descr="E:\ročenka\ročenka\12. ŠD\Karneval-  (9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252" y="3429000"/>
            <a:ext cx="41286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ročenka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135437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Na kole</a:t>
            </a:r>
            <a:endParaRPr lang="cs-CZ" dirty="0"/>
          </a:p>
        </p:txBody>
      </p:sp>
      <p:pic>
        <p:nvPicPr>
          <p:cNvPr id="4098" name="Picture 2" descr="E:\ročenka\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429000"/>
            <a:ext cx="4101405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ročenka\ročenka\7. Jak šel čas- 2\Koloběžky 2004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053" y="184482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Školní družina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2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F:\ročenka\ročenka\12. ŠD\družina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28" y="3933056"/>
            <a:ext cx="4275896" cy="27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ročenka\ročenka\12. ŠD\Záchranná stanice (7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816424" cy="27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ročenka\ročenka\12. ŠD\Atletika ŠD 1 (20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274" y="1628801"/>
            <a:ext cx="2922190" cy="219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ročenka\ročenka\12. ŠD\družina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483" y="1628801"/>
            <a:ext cx="3144601" cy="219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škola\družina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28" y="1628802"/>
            <a:ext cx="1899632" cy="219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8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E:\ročenka\ročenka\12. ŠD\Školní družina 1 (1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81452"/>
            <a:ext cx="3173082" cy="237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ročenka\ročenka\12. ŠD\družina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963" y="4181453"/>
            <a:ext cx="3274277" cy="237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ročenka\ročenka\12. ŠD\družina 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3093441" cy="21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ročenka\ročenka\12. ŠD\20140228123426769_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16831"/>
            <a:ext cx="3173082" cy="21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škola\Májový pochod (6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181453"/>
            <a:ext cx="2085329" cy="237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škola\Vyřazení ŠD (4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346" y="1916831"/>
            <a:ext cx="2309864" cy="21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5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Zahraniční zájezdy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6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Itálie</a:t>
            </a:r>
            <a:endParaRPr lang="cs-CZ" dirty="0"/>
          </a:p>
        </p:txBody>
      </p:sp>
      <p:pic>
        <p:nvPicPr>
          <p:cNvPr id="5122" name="Picture 2" descr="F:\Fotografie škola\1.1 Škola - průřez jednotlivými roky\2007-08 hotovo\Itálie 2008 - Porto Santa Margherita, 6. do 15. 6. městečko přímo navazující na Caorle\Pózujeme pro fotograf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32" y="1772817"/>
            <a:ext cx="443677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Fotografie škola\1.1 Škola - průřez jednotlivými roky\2008-09 hotovo\Itálie 2009, Riccione - Casa al mare\Itálie (4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771" y="1772816"/>
            <a:ext cx="4095408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Fotografie škola\1.1 Škola - průřez jednotlivými roky\2009-10 hotovo\Itálie 2010 Riccione - Casa al mare - D\Itálie - Riccione (20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32" y="5243042"/>
            <a:ext cx="2132520" cy="141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Fotografie škola\1.1 Škola - průřez jednotlivými roky\2009-10 hotovo\Itálie 2010 Riccione - Casa al mare - D\Itálie - Riccione (2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289" y="5233332"/>
            <a:ext cx="2148719" cy="144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Fotografie škola\1.1 Škola - průřez jednotlivými roky\2011-12 hotovo\Itálie, Gargáno, La Giara\1 (28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446" y="5233332"/>
            <a:ext cx="1817786" cy="14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Fotografie škola\1.1 Škola - průřez jednotlivými roky\2012-13 hotovo\Itálie 2013- výběr\1 (40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232995"/>
            <a:ext cx="2154932" cy="14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F:\Fotografie škola\1.1 Škola - průřez jednotlivými roky\2013-14 hotovo\Itálie\IMG_62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73017"/>
            <a:ext cx="41764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Fotografie škola\1.1 Škola - průřez jednotlivými roky\2013-14 hotovo\Itálie\IMG_62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3017"/>
            <a:ext cx="434448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Fotografie škola\1.1 Škola - průřez jednotlivými roky\2013-14 hotovo\Itálie\IMG_62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55" y="1758617"/>
            <a:ext cx="2016089" cy="15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Fotografie škola\1.1 Škola - průřez jednotlivými roky\2006-07\Itálie\Itálie (16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1" y="1758617"/>
            <a:ext cx="2016223" cy="156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Fotografie škola\1.1 Škola - průřez jednotlivými roky\2007-08 hotovo\Itálie 2008 - Porto Santa Margherita, 6. do 15. 6. městečko přímo navazující na Caorle\A zase dolů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58617"/>
            <a:ext cx="2088232" cy="156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Fotografie škola\1.1 Škola - průřez jednotlivými roky\2011-12 hotovo\Itálie, Gargáno, La Giara\1 (14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51" y="1758617"/>
            <a:ext cx="2088229" cy="15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Školní rok 1974/1975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37" y="1813520"/>
            <a:ext cx="6451676" cy="4495800"/>
          </a:xfrm>
        </p:spPr>
      </p:pic>
    </p:spTree>
    <p:extLst>
      <p:ext uri="{BB962C8B-B14F-4D97-AF65-F5344CB8AC3E}">
        <p14:creationId xmlns:p14="http://schemas.microsoft.com/office/powerpoint/2010/main" val="4814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Anglie - Londýn</a:t>
            </a:r>
            <a:endParaRPr lang="cs-CZ" dirty="0"/>
          </a:p>
        </p:txBody>
      </p:sp>
      <p:pic>
        <p:nvPicPr>
          <p:cNvPr id="3074" name="Picture 2" descr="F:\Fotografie škola\1.1 Škola - průřez jednotlivými roky\2013-14 hotovo\Anglie prosinec 2013\Londýn prosinec 2013výběr foto\111220139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1664841" cy="253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Fotografie škola\1.1 Škola - průřez jednotlivými roky\2013-14 hotovo\Anglie prosinec 2013\Londýn prosinec 2013výběr foto\121220139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192" y="4077072"/>
            <a:ext cx="1695728" cy="25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Fotografie škola\1.1 Škola - průřez jednotlivými roky\2011-12 hotovo\Londýn 30.10.-5.11.2011\Londýn (1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77" y="1700808"/>
            <a:ext cx="2785055" cy="219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Fotografie škola\1.1 Škola - průřez jednotlivými roky\2011-12 hotovo\Londýn 30.10.-5.11.2011\Londýn (6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736304" cy="22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Fotografie škola\1.1 Škola - průřez jednotlivými roky\2012-13 hotovo\Londýn 2012 výběr\1 (19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3" y="4077072"/>
            <a:ext cx="1440159" cy="25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Fotografie škola\1.1 Škola - průřez jednotlivými roky\2012-13 hotovo\Londýn 2012 výběr\1 (1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902" y="4077072"/>
            <a:ext cx="1427394" cy="253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Fotografie škola\1.1 Škola - průřez jednotlivými roky\2011-12 hotovo\Londýn 30.10.-5.11.2011\Londýn (16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9" y="1700808"/>
            <a:ext cx="2808312" cy="22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F:\Fotografie škola\1.1 Škola - průřez jednotlivými roky\2012-13 hotovo\Londýn 2012 výběr\1 (7)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337" y="4077072"/>
            <a:ext cx="1426143" cy="25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F:\Fotografie škola\1.1 Škola - průřez jednotlivými roky\2012-13 hotovo\Londýn 2012 výběr\1 (2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85" y="1772816"/>
            <a:ext cx="3967991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Fotografie škola\1.1 Škola - průřez jednotlivými roky\2012-13 hotovo\Londýn 2012 výběr\1 (24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472" y="1772816"/>
            <a:ext cx="3967992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Fotografie škola\1.1 Škola - průřez jednotlivými roky\2011-12 hotovo\Londýn 30.10.-5.11.2011\Londýn (8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73" y="4225653"/>
            <a:ext cx="3961304" cy="237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Fotografie škola\1.1 Škola - průřez jednotlivými roky\2011-12 hotovo\Londýn 30.10.-5.11.2011\Londýn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0472" y="4225652"/>
            <a:ext cx="3967992" cy="23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Sportovní akce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09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Lyže a snowboard</a:t>
            </a:r>
            <a:endParaRPr lang="cs-CZ" dirty="0"/>
          </a:p>
        </p:txBody>
      </p:sp>
      <p:pic>
        <p:nvPicPr>
          <p:cNvPr id="8194" name="Picture 2" descr="F:\Fotografie škola\1.1 Škola - průřez jednotlivými roky\2006-07\LVVZ\LVV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844824"/>
            <a:ext cx="268844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Fotografie škola\1.1 Škola - průřez jednotlivými roky\2006-07\LVVZ\LVVZ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720" y="1844825"/>
            <a:ext cx="2688440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Fotografie škola\1.1 Škola - průřez jednotlivými roky\2007-08 hotovo\LVVZ Šumava\Šumava 2008 1 (10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701" y="1889574"/>
            <a:ext cx="2628771" cy="197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Fotografie škola\1.1 Škola - průřez jednotlivými roky\2008-09 hotovo\LVVZ a snowboard\Lyže a snowboard   (6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3702" y="3983136"/>
            <a:ext cx="2628770" cy="25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Fotografie škola\1.1 Škola - průřez jednotlivými roky\2009-10 hotovo\LVVZ a snowboard\LVVZ 1 (5)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720" y="3983136"/>
            <a:ext cx="2690450" cy="25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F:\Fotografie škola\1.1 Škola - průřez jednotlivými roky\2011-12 hotovo\LVK 2012\LVK (31)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8" y="3983136"/>
            <a:ext cx="2688442" cy="25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statní</a:t>
            </a:r>
            <a:endParaRPr lang="cs-CZ" dirty="0"/>
          </a:p>
        </p:txBody>
      </p:sp>
      <p:pic>
        <p:nvPicPr>
          <p:cNvPr id="9218" name="Picture 2" descr="F:\Fotografie škola\1.1 Škola - průřez jednotlivými roky\2011-12 hotovo\Sportovní odpoledneč. 2\SP2 (1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801158"/>
            <a:ext cx="2676272" cy="20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Fotografie škola\1.1 Škola - průřez jednotlivými roky\2011-12 hotovo\Sportovní odpoledneč. 2\SP2 (2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01158"/>
            <a:ext cx="1296144" cy="20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Fotografie škola\1.1 Škola - průřez jednotlivými roky\2011-12 hotovo\Sportovní odpoledne č. 1 4.10.2011\SP (9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1801157"/>
            <a:ext cx="1224136" cy="20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Fotografie škola\1.1 Škola - průřez jednotlivými roky\2011-12 hotovo\Sportovní odpoledne č. 1 4.10.2011\SP (6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801730"/>
            <a:ext cx="2673041" cy="200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:\Fotografie škola\1.1 Škola - průřez jednotlivými roky\2011-12 hotovo\Sportovní odpoledne č. 1 4.10.2011\SP (1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15062"/>
            <a:ext cx="3456384" cy="25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:\Fotografie škola\1.1 Škola - průřez jednotlivými roky\2010-11 hotovo\Obvodní kolo v atletice ŠD\Atletika ŠD 1 (9)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5" y="3915063"/>
            <a:ext cx="4659434" cy="25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F:\Fotografie škola\1.1 Škola - průřez jednotlivými roky\2010-11 hotovo\Obvodní kolo v atletice ŠD\Atletika ŠD 1 (15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3" y="1795777"/>
            <a:ext cx="2592028" cy="22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Fotografie škola\1.1 Škola - průřez jednotlivými roky\2008-09 hotovo\Sport\McD 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282" y="1825148"/>
            <a:ext cx="2841376" cy="221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Fotografie škola\1.1 Škola - průřez jednotlivými roky\2008-09 hotovo\Sport\Florba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7" y="1825149"/>
            <a:ext cx="2872409" cy="221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:\Fotografie škola\1.1 Škola - průřez jednotlivými roky\2007-08 hotovo\SPORT\Sportovní úspěchy\sportovní úspěchyflorba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221088"/>
            <a:ext cx="2872409" cy="23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:\Fotografie škola\1.1 Škola - průřez jednotlivými roky\2007-08 hotovo\SPORT\Preventan - vybíjená\Družstvo dívek naší školy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6006" y="4221088"/>
            <a:ext cx="2832652" cy="23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F:\Fotografie škola\1.1 Škola - průřez jednotlivými roky\2007-08 hotovo\SPORT\Florbal-kroužky\Florbal-kroužky (7)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3" y="4189648"/>
            <a:ext cx="2592028" cy="23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Tvoření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8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Vánoční dílny a jiné tvoření</a:t>
            </a:r>
            <a:endParaRPr lang="cs-CZ" dirty="0"/>
          </a:p>
        </p:txBody>
      </p:sp>
      <p:pic>
        <p:nvPicPr>
          <p:cNvPr id="12290" name="Picture 2" descr="F:\Fotografie škola\1.1 Škola - průřez jednotlivými roky\2012-13 hotovo\Vánoční dílny list. 2012\1 (15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713038" cy="18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Fotografie škola\1.1 Škola - průřez jednotlivými roky\2012-13 hotovo\Vánoční dílny list. 2012\1 (1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130" y="1772816"/>
            <a:ext cx="2713038" cy="18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Fotografie škola\1.1 Škola - průřez jednotlivými roky\2012-13 hotovo\Vánoční dílny list. 2012\1 (18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3789040"/>
            <a:ext cx="389727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Fotografie škola\1.1 Škola - průřez jednotlivými roky\2011-12 hotovo\Vánoční díly 7. - 9. ročník\VD (27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313" y="1783830"/>
            <a:ext cx="2393151" cy="179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:\Fotografie škola\1.1 Škola - průřez jednotlivými roky\2011-12 hotovo\Vrtané kraslice\kraslice (15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89041"/>
            <a:ext cx="41764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F:\Fotografie škola\1.1 Škola - průřez jednotlivými roky\2011-12 hotovo\Vánoční dílny pro předškoláky\Dílny (17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016223" cy="15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Fotografie škola\1.1 Škola - průřez jednotlivými roky\2008-09 hotovo\Vánoční dílny\Výrobky-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13593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Fotografie škola\1.1 Škola - průřez jednotlivými roky\2008-09 hotovo\Vánoční dílny\Vánoční dílny 2.st. (6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38" y="3356992"/>
            <a:ext cx="4272954" cy="32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F:\Fotografie škola\1.1 Škola - průřez jednotlivými roky\2008-09 hotovo\Vánoční dílny\Výrobky-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165" y="1700809"/>
            <a:ext cx="2088827" cy="151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:\Fotografie škola\1.1 Škola - průřez jednotlivými roky\2009-10 hotovo\Vánoční dílny\Dílny (11)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9854" y="4005064"/>
            <a:ext cx="4131395" cy="25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Spolupráce s partnerskou školou v Žilině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Mezinárodní projekty</a:t>
            </a:r>
            <a:endParaRPr lang="cs-CZ" dirty="0"/>
          </a:p>
        </p:txBody>
      </p:sp>
      <p:pic>
        <p:nvPicPr>
          <p:cNvPr id="6146" name="Picture 2" descr="E:\škola\comenius\logo\log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51" y="3892773"/>
            <a:ext cx="3019425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0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rok </a:t>
            </a:r>
            <a:r>
              <a:rPr lang="cs-CZ" dirty="0" smtClean="0"/>
              <a:t>1975/1976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478" y="1813520"/>
            <a:ext cx="6221866" cy="4495800"/>
          </a:xfrm>
        </p:spPr>
      </p:pic>
    </p:spTree>
    <p:extLst>
      <p:ext uri="{BB962C8B-B14F-4D97-AF65-F5344CB8AC3E}">
        <p14:creationId xmlns:p14="http://schemas.microsoft.com/office/powerpoint/2010/main" val="772641367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Takhle to začalo</a:t>
            </a:r>
            <a:endParaRPr lang="cs-CZ" dirty="0"/>
          </a:p>
        </p:txBody>
      </p:sp>
      <p:pic>
        <p:nvPicPr>
          <p:cNvPr id="5122" name="Picture 2" descr="F:\Fotografie škola\1.1 Škola - průřez jednotlivými roky\2011-12 hotovo\Žilina\S panem primatorem vlevo reditelka zilinske skoly PadDR.Haleckova a vpravo reditelka plzenske 14.ZS Mgr.Liskova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17512"/>
            <a:ext cx="3888432" cy="27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Fotografie škola\1.1 Škola - průřez jednotlivými roky\2011-12 hotovo\Žilina\Žilina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17513"/>
            <a:ext cx="3816424" cy="27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Fotografie škola\1.1 Škola - průřez jednotlivými roky\2011-12 hotovo\Žilina\Žilina (3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4653137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Fotografie škola\1.1 Škola - průřez jednotlivými roky\2011-12 hotovo\Žilina\Žilina (3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65313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Fotografie škola\1.1 Škola - průřez jednotlivými roky\2011-12 hotovo\Žilina\Žilina (28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653137"/>
            <a:ext cx="2592290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 Žilině</a:t>
            </a:r>
            <a:endParaRPr lang="cs-CZ" dirty="0"/>
          </a:p>
        </p:txBody>
      </p:sp>
      <p:pic>
        <p:nvPicPr>
          <p:cNvPr id="1027" name="Picture 3" descr="F:\Fotografie škola\1.1 Škola - průřez jednotlivými roky\2012-13 hotovo\Žilina2013\1 (1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525" y="1700809"/>
            <a:ext cx="1914211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Fotografie škola\1.1 Škola - průřez jednotlivými roky\2012-13 hotovo\Žilina2013\1 (25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700810"/>
            <a:ext cx="1872208" cy="154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Fotografie škola\1.1 Škola - průřez jednotlivými roky\2012-13 hotovo\Žilina2013\1 (5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1700810"/>
            <a:ext cx="1944216" cy="15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Fotografie škola\1.1 Škola - průřez jednotlivými roky\2012-13 hotovo\Žilina2013\1 (28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1700810"/>
            <a:ext cx="2186590" cy="31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Fotografie škola\1.1 Škola - průřez jednotlivými roky\2012-13 hotovo\Žilina2013\1 (11)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033" y="3469593"/>
            <a:ext cx="6151175" cy="312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Fotografie škola\1.1 Škola - průřez jednotlivými roky\2012-13 hotovo\Žilina2013\1 (17)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7224" y="5044542"/>
            <a:ext cx="2179598" cy="155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8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 Plzni a Mariánských Lázních</a:t>
            </a:r>
            <a:endParaRPr lang="cs-CZ" dirty="0"/>
          </a:p>
        </p:txBody>
      </p:sp>
      <p:pic>
        <p:nvPicPr>
          <p:cNvPr id="7170" name="Picture 2" descr="F:\Fotografie škola\1.1 Škola - průřez jednotlivými roky\2013-14 hotovo\Žilina - projekt\Náš projekt Anglické výrazy kolem nás (9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00200"/>
            <a:ext cx="265922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Fotografie škola\1.1 Škola - průřez jednotlivými roky\2013-14 hotovo\Žilina - projekt\Náš projekt Anglické výrazy kolem nás (7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3861048"/>
            <a:ext cx="5047619" cy="262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Fotografie škola\1.1 Škola - průřez jednotlivými roky\2013-14 hotovo\Žilina - projekt\Náš projekt Anglické výrazy kolem nás (1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00200"/>
            <a:ext cx="265922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Fotografie škola\1.1 Škola - průřez jednotlivými roky\2013-14 hotovo\Žilina - projekt\Náš projekt Anglické výrazy kolem nás (8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800200"/>
            <a:ext cx="265922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:\Mezinárodní projekty\FOTA_Mariánské Lázně a Plzeň\FOTA od žáků\100CANON\IMG_034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861049"/>
            <a:ext cx="3208743" cy="262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Další aktivity naší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07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F:\Fotografie škola\1.1 Škola - průřez jednotlivými roky\2012-13 hotovo\iPady\1 (2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57" y="1916832"/>
            <a:ext cx="270029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Fotografie škola\1.1 Škola - průřez jednotlivými roky\2012-13 hotovo\iPady\1 (8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927" y="1916832"/>
            <a:ext cx="241018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Fotografie škola\1.1 Škola - průřez jednotlivými roky\2012-13 hotovo\Slámování\1 (1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595" y="1844824"/>
            <a:ext cx="3114885" cy="467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:\Fotografie škola\1.1 Škola - průřez jednotlivými roky\2012-13 hotovo\Den Země, ZOO - 7. r\1 (10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8102" y="3878932"/>
            <a:ext cx="3512010" cy="26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F:\Fotografie škola\1.1 Škola - průřez jednotlivými roky\2009-10 hotovo\Malý záchranář\DSCN841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557" y="3878931"/>
            <a:ext cx="1655442" cy="263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Školní rok 1976/1977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711" y="1813520"/>
            <a:ext cx="6315528" cy="4495800"/>
          </a:xfrm>
        </p:spPr>
      </p:pic>
    </p:spTree>
    <p:extLst>
      <p:ext uri="{BB962C8B-B14F-4D97-AF65-F5344CB8AC3E}">
        <p14:creationId xmlns:p14="http://schemas.microsoft.com/office/powerpoint/2010/main" val="41203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Školní rok 1978/1979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070" y="1813520"/>
            <a:ext cx="6336810" cy="4495800"/>
          </a:xfrm>
        </p:spPr>
      </p:pic>
    </p:spTree>
    <p:extLst>
      <p:ext uri="{BB962C8B-B14F-4D97-AF65-F5344CB8AC3E}">
        <p14:creationId xmlns:p14="http://schemas.microsoft.com/office/powerpoint/2010/main" val="11686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Školní rok 1994/1995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507" y="1815044"/>
            <a:ext cx="6345936" cy="4494276"/>
          </a:xfrm>
        </p:spPr>
      </p:pic>
    </p:spTree>
    <p:extLst>
      <p:ext uri="{BB962C8B-B14F-4D97-AF65-F5344CB8AC3E}">
        <p14:creationId xmlns:p14="http://schemas.microsoft.com/office/powerpoint/2010/main" val="249749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1180</TotalTime>
  <Words>155</Words>
  <Application>Microsoft Office PowerPoint</Application>
  <PresentationFormat>Předvádění na obrazovce (4:3)</PresentationFormat>
  <Paragraphs>51</Paragraphs>
  <Slides>64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5" baseType="lpstr">
      <vt:lpstr>Medián</vt:lpstr>
      <vt:lpstr>40. Výročí naší školy</vt:lpstr>
      <vt:lpstr>Rok 1974</vt:lpstr>
      <vt:lpstr>Píše se rok 1974 a začíná se psát život jedné základní školy v Plzni</vt:lpstr>
      <vt:lpstr>Tak šel čas po jednotlivých ročnících</vt:lpstr>
      <vt:lpstr>Školní rok 1974/1975</vt:lpstr>
      <vt:lpstr>Školní rok 1975/1976</vt:lpstr>
      <vt:lpstr>Školní rok 1976/1977</vt:lpstr>
      <vt:lpstr>Školní rok 1978/1979</vt:lpstr>
      <vt:lpstr>Školní rok 1994/1995 </vt:lpstr>
      <vt:lpstr>Školní rok 1996/1997</vt:lpstr>
      <vt:lpstr>Školní rok 1998/1999</vt:lpstr>
      <vt:lpstr>Školní rok 1999/2000</vt:lpstr>
      <vt:lpstr>Prezentace aplikace PowerPoint</vt:lpstr>
      <vt:lpstr>Školní rok 2001/2002</vt:lpstr>
      <vt:lpstr>Prezentace aplikace PowerPoint</vt:lpstr>
      <vt:lpstr>Školní rok 2002/2003</vt:lpstr>
      <vt:lpstr>Školní rok 2003/2004</vt:lpstr>
      <vt:lpstr>Prezentace aplikace PowerPoint</vt:lpstr>
      <vt:lpstr>Školní rok 2004/2005</vt:lpstr>
      <vt:lpstr>Školní rok 2005/2006</vt:lpstr>
      <vt:lpstr>Prezentace aplikace PowerPoint</vt:lpstr>
      <vt:lpstr>Školní rok  2006/2007</vt:lpstr>
      <vt:lpstr>Školní rok 2007/2008</vt:lpstr>
      <vt:lpstr>Školní rok 2008/2009</vt:lpstr>
      <vt:lpstr>Prezentace aplikace PowerPoint</vt:lpstr>
      <vt:lpstr>Prezentace aplikace PowerPoint</vt:lpstr>
      <vt:lpstr>Školní rok 2009/2010</vt:lpstr>
      <vt:lpstr>Prezentace aplikace PowerPoint</vt:lpstr>
      <vt:lpstr>Školní rok 2010/2011</vt:lpstr>
      <vt:lpstr>Prezentace aplikace PowerPoint</vt:lpstr>
      <vt:lpstr>Školní rok 2011/2012</vt:lpstr>
      <vt:lpstr>Školní rok 2012/2013 </vt:lpstr>
      <vt:lpstr>Školní rok 2013/2014</vt:lpstr>
      <vt:lpstr>Minulost vs. současnost</vt:lpstr>
      <vt:lpstr>Vítání prvňáčků </vt:lpstr>
      <vt:lpstr>Sportovní vyžití</vt:lpstr>
      <vt:lpstr>Pěvecké sbory</vt:lpstr>
      <vt:lpstr>Malujeme na chodník</vt:lpstr>
      <vt:lpstr>Sportujeme</vt:lpstr>
      <vt:lpstr>Opékání špekáčků</vt:lpstr>
      <vt:lpstr>Maškarní, Halloween</vt:lpstr>
      <vt:lpstr>Balónky</vt:lpstr>
      <vt:lpstr>Na kole</vt:lpstr>
      <vt:lpstr>Školní družina</vt:lpstr>
      <vt:lpstr>Prezentace aplikace PowerPoint</vt:lpstr>
      <vt:lpstr>Prezentace aplikace PowerPoint</vt:lpstr>
      <vt:lpstr>Zahraniční zájezdy</vt:lpstr>
      <vt:lpstr>Itálie</vt:lpstr>
      <vt:lpstr>Prezentace aplikace PowerPoint</vt:lpstr>
      <vt:lpstr>Anglie - Londýn</vt:lpstr>
      <vt:lpstr>Prezentace aplikace PowerPoint</vt:lpstr>
      <vt:lpstr>Sportovní akce</vt:lpstr>
      <vt:lpstr>Lyže a snowboard</vt:lpstr>
      <vt:lpstr>Ostatní</vt:lpstr>
      <vt:lpstr>Prezentace aplikace PowerPoint</vt:lpstr>
      <vt:lpstr>Tvoření</vt:lpstr>
      <vt:lpstr>Vánoční dílny a jiné tvoření</vt:lpstr>
      <vt:lpstr>Prezentace aplikace PowerPoint</vt:lpstr>
      <vt:lpstr>Mezinárodní projekty</vt:lpstr>
      <vt:lpstr>Takhle to začalo</vt:lpstr>
      <vt:lpstr>V Žilině</vt:lpstr>
      <vt:lpstr>V Plzni a Mariánských Lázních</vt:lpstr>
      <vt:lpstr>Další aktivity naší školy</vt:lpstr>
      <vt:lpstr>Prezentace aplikace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Vondrášek Jiří</dc:creator>
  <cp:lastModifiedBy>Vondrášek Jiří</cp:lastModifiedBy>
  <cp:revision>72</cp:revision>
  <dcterms:created xsi:type="dcterms:W3CDTF">2014-09-03T20:36:15Z</dcterms:created>
  <dcterms:modified xsi:type="dcterms:W3CDTF">2014-09-23T23:47:45Z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